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59" r:id="rId6"/>
    <p:sldId id="270" r:id="rId7"/>
    <p:sldId id="268" r:id="rId8"/>
    <p:sldId id="274" r:id="rId9"/>
    <p:sldId id="271" r:id="rId10"/>
    <p:sldId id="273" r:id="rId11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38" d="100"/>
          <a:sy n="138" d="100"/>
        </p:scale>
        <p:origin x="756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F7A4D-9A67-4291-AE2D-FE977566B031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0915-1766-4C68-85CA-73D0451DA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820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F7A4D-9A67-4291-AE2D-FE977566B031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0915-1766-4C68-85CA-73D0451DA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293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F7A4D-9A67-4291-AE2D-FE977566B031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0915-1766-4C68-85CA-73D0451DA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490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F7A4D-9A67-4291-AE2D-FE977566B031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0915-1766-4C68-85CA-73D0451DA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4183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F7A4D-9A67-4291-AE2D-FE977566B031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0915-1766-4C68-85CA-73D0451DA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195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F7A4D-9A67-4291-AE2D-FE977566B031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0915-1766-4C68-85CA-73D0451DA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2876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F7A4D-9A67-4291-AE2D-FE977566B031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0915-1766-4C68-85CA-73D0451DA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92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F7A4D-9A67-4291-AE2D-FE977566B031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0915-1766-4C68-85CA-73D0451DA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91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F7A4D-9A67-4291-AE2D-FE977566B031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0915-1766-4C68-85CA-73D0451DA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081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F7A4D-9A67-4291-AE2D-FE977566B031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0915-1766-4C68-85CA-73D0451DA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9848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F7A4D-9A67-4291-AE2D-FE977566B031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50915-1766-4C68-85CA-73D0451DA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85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F7A4D-9A67-4291-AE2D-FE977566B031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50915-1766-4C68-85CA-73D0451DA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885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ir.tgl.ru/elearnin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МЕТОДИСТЫ\МЗН\ПРЕЗЕНТАЦИЯ\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6825" y="994160"/>
            <a:ext cx="1530350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МЕТОДИСТЫ\МЗН\ПРЕЗЕНТАЦИЯ\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0870" y="2787774"/>
            <a:ext cx="4922261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843808" y="3857207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городской проект</a:t>
            </a:r>
            <a:endParaRPr lang="ru-RU" sz="2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3" descr="D:\МЕТОДИСТЫ\МЗН\ПРЕЗЕНТАЦИЯ\2.png">
            <a:extLst>
              <a:ext uri="{FF2B5EF4-FFF2-40B4-BE49-F238E27FC236}">
                <a16:creationId xmlns:a16="http://schemas.microsoft.com/office/drawing/2014/main" id="{21162E8D-0784-4660-B1C8-223EF05567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5644" y="-1"/>
            <a:ext cx="2808356" cy="3867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D:\МЕТОДИСТЫ\МЗН\ПРЕЗЕНТАЦИЯ\5.png">
            <a:extLst>
              <a:ext uri="{FF2B5EF4-FFF2-40B4-BE49-F238E27FC236}">
                <a16:creationId xmlns:a16="http://schemas.microsoft.com/office/drawing/2014/main" id="{DBEEF001-A229-4452-9118-D616DE4EC1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507854"/>
            <a:ext cx="1242885" cy="1074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D:\МЕТОДИСТЫ\МЗН\ПРЕЗЕНТАЦИЯ\3.png">
            <a:extLst>
              <a:ext uri="{FF2B5EF4-FFF2-40B4-BE49-F238E27FC236}">
                <a16:creationId xmlns:a16="http://schemas.microsoft.com/office/drawing/2014/main" id="{3BB56728-DFA9-4C80-A875-16EDF8881E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680673"/>
            <a:ext cx="2051719" cy="1476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70913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:\МЕТОДИСТЫ\МЗН\ПРЕЗЕНТАЦИЯ\2.png">
            <a:extLst>
              <a:ext uri="{FF2B5EF4-FFF2-40B4-BE49-F238E27FC236}">
                <a16:creationId xmlns:a16="http://schemas.microsoft.com/office/drawing/2014/main" id="{36E73708-6468-4F17-9706-F85C9551FF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258" y="0"/>
            <a:ext cx="2576742" cy="3548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3">
            <a:extLst>
              <a:ext uri="{FF2B5EF4-FFF2-40B4-BE49-F238E27FC236}">
                <a16:creationId xmlns:a16="http://schemas.microsoft.com/office/drawing/2014/main" id="{8C9906A6-927C-44A2-86F3-BFF58A74A8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99" r="21307" b="33292"/>
          <a:stretch>
            <a:fillRect/>
          </a:stretch>
        </p:blipFill>
        <p:spPr bwMode="auto">
          <a:xfrm>
            <a:off x="3124199" y="2671763"/>
            <a:ext cx="2895600" cy="247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752CA98-41F8-49A4-92C7-F173A03F4741}"/>
              </a:ext>
            </a:extLst>
          </p:cNvPr>
          <p:cNvSpPr txBox="1">
            <a:spLocks noChangeArrowheads="1"/>
          </p:cNvSpPr>
          <p:nvPr/>
        </p:nvSpPr>
        <p:spPr>
          <a:xfrm>
            <a:off x="792162" y="123478"/>
            <a:ext cx="7559675" cy="229741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defRPr/>
            </a:pPr>
            <a:r>
              <a:rPr lang="ru-RU" sz="4000" b="1" dirty="0"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Желаем удачи</a:t>
            </a:r>
          </a:p>
          <a:p>
            <a:pPr algn="ctr">
              <a:defRPr/>
            </a:pPr>
            <a:r>
              <a:rPr lang="ru-RU" sz="4000" b="1" dirty="0"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В МИРЕ </a:t>
            </a:r>
          </a:p>
          <a:p>
            <a:pPr algn="ctr">
              <a:defRPr/>
            </a:pPr>
            <a:r>
              <a:rPr lang="ru-RU" sz="4000" b="1" dirty="0"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ЗАНИМАНИТЕЛЬНЫХ </a:t>
            </a:r>
          </a:p>
          <a:p>
            <a:pPr algn="ctr">
              <a:defRPr/>
            </a:pPr>
            <a:r>
              <a:rPr lang="ru-RU" sz="4000" b="1" dirty="0"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НАУК!</a:t>
            </a:r>
            <a:endParaRPr lang="ru-RU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D:\МЕТОДИСТЫ\МЗН\ПРЕЗЕНТАЦИЯ\3.png">
            <a:extLst>
              <a:ext uri="{FF2B5EF4-FFF2-40B4-BE49-F238E27FC236}">
                <a16:creationId xmlns:a16="http://schemas.microsoft.com/office/drawing/2014/main" id="{1DF45B71-C80E-4356-99B3-09FAE91AFA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867894"/>
            <a:ext cx="1791515" cy="1289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D:\МЕТОДИСТЫ\МЗН\ПРЕЗЕНТАЦИЯ\5.png">
            <a:extLst>
              <a:ext uri="{FF2B5EF4-FFF2-40B4-BE49-F238E27FC236}">
                <a16:creationId xmlns:a16="http://schemas.microsoft.com/office/drawing/2014/main" id="{D9743B90-FD63-48FE-A893-3086E0A8A0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507854"/>
            <a:ext cx="1242885" cy="1074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5052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1637F70-F608-4BEC-B22D-B168CD7FE3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9687" y="411510"/>
            <a:ext cx="144462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597FE17-D5CB-43A5-BE7C-388D1AA9F088}"/>
              </a:ext>
            </a:extLst>
          </p:cNvPr>
          <p:cNvSpPr txBox="1"/>
          <p:nvPr/>
        </p:nvSpPr>
        <p:spPr>
          <a:xfrm>
            <a:off x="863587" y="2200570"/>
            <a:ext cx="74168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муниципальное бюджетное образовательное учреждение дополнительного образования</a:t>
            </a:r>
            <a:endParaRPr lang="ru-RU" sz="18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95CDF2-EF44-4BA2-B8D3-4C08B849F438}"/>
              </a:ext>
            </a:extLst>
          </p:cNvPr>
          <p:cNvSpPr txBox="1"/>
          <p:nvPr/>
        </p:nvSpPr>
        <p:spPr>
          <a:xfrm>
            <a:off x="791579" y="2877746"/>
            <a:ext cx="75608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800" b="1" dirty="0"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ГУМАНИТАРНЫЙ  ЦЕНТР ИНТЕЛЛЕКТУАЛЬНОГО </a:t>
            </a:r>
          </a:p>
          <a:p>
            <a:pPr algn="ctr">
              <a:defRPr/>
            </a:pPr>
            <a:r>
              <a:rPr lang="ru-RU" sz="1800" b="1" dirty="0"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РАЗВИТИЯ</a:t>
            </a:r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406D19B-BFAA-495F-ACF8-E64E998B0CFB}"/>
              </a:ext>
            </a:extLst>
          </p:cNvPr>
          <p:cNvSpPr txBox="1"/>
          <p:nvPr/>
        </p:nvSpPr>
        <p:spPr>
          <a:xfrm>
            <a:off x="2285999" y="354889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</a:rPr>
              <a:t>городского округа Тольятти</a:t>
            </a:r>
            <a:endParaRPr lang="ru-RU" sz="18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F7EBF9-DF1D-4CA1-81A9-FA16A3E8757A}"/>
              </a:ext>
            </a:extLst>
          </p:cNvPr>
          <p:cNvSpPr txBox="1"/>
          <p:nvPr/>
        </p:nvSpPr>
        <p:spPr>
          <a:xfrm>
            <a:off x="1763688" y="4330880"/>
            <a:ext cx="5742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</a:rPr>
              <a:t>Сокращенное наименование:</a:t>
            </a:r>
            <a:r>
              <a:rPr lang="ru-RU" sz="1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itchFamily="34" charset="0"/>
              </a:rPr>
              <a:t>  МБОУ ДО ГЦИР</a:t>
            </a:r>
            <a:endParaRPr lang="ru-RU" sz="18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МЕТОДИСТЫ\МЗН\ПРЕЗЕНТАЦИЯ\3.png">
            <a:extLst>
              <a:ext uri="{FF2B5EF4-FFF2-40B4-BE49-F238E27FC236}">
                <a16:creationId xmlns:a16="http://schemas.microsoft.com/office/drawing/2014/main" id="{35B284F8-4CD4-4B90-BEB0-8710827191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680673"/>
            <a:ext cx="2051719" cy="1476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D:\МЕТОДИСТЫ\МЗН\ПРЕЗЕНТАЦИЯ\2.png">
            <a:extLst>
              <a:ext uri="{FF2B5EF4-FFF2-40B4-BE49-F238E27FC236}">
                <a16:creationId xmlns:a16="http://schemas.microsoft.com/office/drawing/2014/main" id="{4FB5C16E-69C5-4858-B9C0-3DA91018E2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258" y="0"/>
            <a:ext cx="2576742" cy="3548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9255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054122-3A36-43AB-B8DE-436CA6253476}"/>
              </a:ext>
            </a:extLst>
          </p:cNvPr>
          <p:cNvSpPr>
            <a:spLocks noGrp="1"/>
          </p:cNvSpPr>
          <p:nvPr/>
        </p:nvSpPr>
        <p:spPr bwMode="auto">
          <a:xfrm>
            <a:off x="827584" y="409921"/>
            <a:ext cx="3506685" cy="40444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5000" lnSpcReduction="200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Arial" charset="0"/>
              </a:defRPr>
            </a:lvl9pPr>
            <a:extLst/>
          </a:lstStyle>
          <a:p>
            <a:pPr eaLnBrk="1" hangingPunct="1">
              <a:defRPr/>
            </a:pPr>
            <a:r>
              <a:rPr lang="ru-RU" sz="3200" b="1" dirty="0">
                <a:solidFill>
                  <a:srgbClr val="0070C0"/>
                </a:solidFill>
                <a:effectLst/>
                <a:latin typeface="Arial" charset="0"/>
              </a:rPr>
              <a:t>Что такое МЗН?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2CA3237-75E9-43D9-8488-E41925DE7DEB}"/>
              </a:ext>
            </a:extLst>
          </p:cNvPr>
          <p:cNvSpPr txBox="1">
            <a:spLocks/>
          </p:cNvSpPr>
          <p:nvPr/>
        </p:nvSpPr>
        <p:spPr>
          <a:xfrm>
            <a:off x="467544" y="1521856"/>
            <a:ext cx="5071272" cy="3426158"/>
          </a:xfrm>
          <a:prstGeom prst="rect">
            <a:avLst/>
          </a:prstGeom>
        </p:spPr>
        <p:txBody>
          <a:bodyPr tIns="0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9pPr>
          </a:lstStyle>
          <a:p>
            <a:pPr marL="361950" indent="-361950" algn="just">
              <a:spcBef>
                <a:spcPts val="0"/>
              </a:spcBef>
              <a:spcAft>
                <a:spcPts val="1400"/>
              </a:spcAft>
              <a:buSzPct val="106000"/>
              <a:buFont typeface="Courier New" pitchFamily="49" charset="0"/>
              <a:buChar char="o"/>
              <a:defRPr/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принять участие в системе конкурсных познавательных мероприятий;</a:t>
            </a:r>
          </a:p>
          <a:p>
            <a:pPr marL="361950" indent="-361950" algn="just">
              <a:spcBef>
                <a:spcPts val="0"/>
              </a:spcBef>
              <a:spcAft>
                <a:spcPts val="1400"/>
              </a:spcAft>
              <a:buSzPct val="106000"/>
              <a:buFont typeface="Courier New" pitchFamily="49" charset="0"/>
              <a:buChar char="o"/>
              <a:defRPr/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получить новые углубленные и расширенные знания по предметам;</a:t>
            </a:r>
          </a:p>
          <a:p>
            <a:pPr marL="361950" indent="-361950" algn="just">
              <a:spcBef>
                <a:spcPts val="0"/>
              </a:spcBef>
              <a:spcAft>
                <a:spcPts val="1400"/>
              </a:spcAft>
              <a:buSzPct val="106000"/>
              <a:buFont typeface="Courier New" pitchFamily="49" charset="0"/>
              <a:buChar char="o"/>
              <a:defRPr/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повысить результативность участия в школьном и муниципальном этапе предметных олимпиад школьников;</a:t>
            </a:r>
          </a:p>
          <a:p>
            <a:pPr marL="361950" indent="-361950" algn="just">
              <a:spcBef>
                <a:spcPts val="0"/>
              </a:spcBef>
              <a:spcAft>
                <a:spcPts val="1400"/>
              </a:spcAft>
              <a:buSzPct val="106000"/>
              <a:buFont typeface="Courier New" pitchFamily="49" charset="0"/>
              <a:buChar char="o"/>
              <a:defRPr/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соревноваться друг с другом, оценить уровень своей подготовки среди обучающихся других образовательных учреждений города Тольятти. 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C4F008A9-4E5F-4ED9-9F5D-C1725B4E09B1}"/>
              </a:ext>
            </a:extLst>
          </p:cNvPr>
          <p:cNvSpPr txBox="1">
            <a:spLocks/>
          </p:cNvSpPr>
          <p:nvPr/>
        </p:nvSpPr>
        <p:spPr>
          <a:xfrm>
            <a:off x="539552" y="814362"/>
            <a:ext cx="6295286" cy="303052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9pPr>
          </a:lstStyle>
          <a:p>
            <a:pPr marL="27432" lvl="1"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SzPct val="80000"/>
              <a:defRPr/>
            </a:pPr>
            <a:r>
              <a:rPr lang="ru-RU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</a:rPr>
              <a:t>это комплекс мероприятий, позволяющий школьнику:</a:t>
            </a:r>
          </a:p>
          <a:p>
            <a:pPr>
              <a:defRPr/>
            </a:pPr>
            <a:endParaRPr lang="ru-RU" sz="3200" b="1" dirty="0">
              <a:solidFill>
                <a:schemeClr val="tx1">
                  <a:lumMod val="65000"/>
                  <a:lumOff val="35000"/>
                </a:schemeClr>
              </a:solidFill>
              <a:effectLst/>
              <a:cs typeface="Arial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0703C8B-C9FF-4EFB-9B72-15191CEABF2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24026" r="7407" b="1"/>
          <a:stretch/>
        </p:blipFill>
        <p:spPr>
          <a:xfrm>
            <a:off x="5652120" y="555526"/>
            <a:ext cx="2784616" cy="417310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2" descr="D:\МЕТОДИСТЫ\МЗН\ПРЕЗЕНТАЦИЯ\3.png">
            <a:extLst>
              <a:ext uri="{FF2B5EF4-FFF2-40B4-BE49-F238E27FC236}">
                <a16:creationId xmlns:a16="http://schemas.microsoft.com/office/drawing/2014/main" id="{D34FAA5D-50E1-4F03-B1D3-2076290573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867894"/>
            <a:ext cx="1791515" cy="1289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D:\МЕТОДИСТЫ\МЗН\ПРЕЗЕНТАЦИЯ\1.png">
            <a:extLst>
              <a:ext uri="{FF2B5EF4-FFF2-40B4-BE49-F238E27FC236}">
                <a16:creationId xmlns:a16="http://schemas.microsoft.com/office/drawing/2014/main" id="{E817B093-7A0F-4154-846C-FB9E71E5DE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821" y="409920"/>
            <a:ext cx="387763" cy="335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1756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>
            <a:extLst>
              <a:ext uri="{FF2B5EF4-FFF2-40B4-BE49-F238E27FC236}">
                <a16:creationId xmlns:a16="http://schemas.microsoft.com/office/drawing/2014/main" id="{F2564EE8-80AA-4098-98E9-531075DFCAEA}"/>
              </a:ext>
            </a:extLst>
          </p:cNvPr>
          <p:cNvSpPr>
            <a:spLocks noGrp="1"/>
          </p:cNvSpPr>
          <p:nvPr/>
        </p:nvSpPr>
        <p:spPr bwMode="auto">
          <a:xfrm>
            <a:off x="947968" y="771550"/>
            <a:ext cx="5148337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27432" indent="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None/>
              <a:defRPr sz="2600" kern="120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anose="020B0604030504040204" pitchFamily="34" charset="0"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anose="05020102010507070707" pitchFamily="18" charset="2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30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Участники Проекта - школьники 3 – 8 классов городского округа Тольятти.</a:t>
            </a:r>
            <a:endParaRPr lang="ru-RU" sz="9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eaLnBrk="1" fontAlgn="auto" hangingPunct="1">
              <a:spcBef>
                <a:spcPts val="30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Участники 7 и 8 класса – сетевое взаимодействие с Вегой </a:t>
            </a:r>
            <a:b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(Самарский центр для одаренных детей).</a:t>
            </a: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C6ED934B-BCE6-4B5D-A766-26F7AFB5FFEB}"/>
              </a:ext>
            </a:extLst>
          </p:cNvPr>
          <p:cNvSpPr txBox="1">
            <a:spLocks/>
          </p:cNvSpPr>
          <p:nvPr/>
        </p:nvSpPr>
        <p:spPr bwMode="auto">
          <a:xfrm>
            <a:off x="988515" y="123478"/>
            <a:ext cx="4636838" cy="504056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ru-RU" altLang="ru-RU" sz="2400" b="1" dirty="0">
                <a:solidFill>
                  <a:srgbClr val="0070C0"/>
                </a:solidFill>
                <a:latin typeface="Arial" panose="020B0604020202020204" pitchFamily="34" charset="0"/>
              </a:rPr>
              <a:t>Для кого МЗН?</a:t>
            </a:r>
          </a:p>
        </p:txBody>
      </p:sp>
      <p:pic>
        <p:nvPicPr>
          <p:cNvPr id="5" name="Picture 3" descr="D:\МЕТОДИСТЫ\МЗН\ПРЕЗЕНТАЦИЯ\2.png">
            <a:extLst>
              <a:ext uri="{FF2B5EF4-FFF2-40B4-BE49-F238E27FC236}">
                <a16:creationId xmlns:a16="http://schemas.microsoft.com/office/drawing/2014/main" id="{A7AD5214-F58E-4837-BB11-0B95696528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258" y="0"/>
            <a:ext cx="2576742" cy="3548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D:\МЕТОДИСТЫ\МЗН\ПРЕЗЕНТАЦИЯ\1.png">
            <a:extLst>
              <a:ext uri="{FF2B5EF4-FFF2-40B4-BE49-F238E27FC236}">
                <a16:creationId xmlns:a16="http://schemas.microsoft.com/office/drawing/2014/main" id="{6A7895A6-A22C-4D88-B676-E3A305B7DF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696" y="222564"/>
            <a:ext cx="387763" cy="335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497646E-910E-4D34-9DF9-DB54EE6B762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720069"/>
            <a:ext cx="6264696" cy="2299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705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D:\МЕТОДИСТЫ\МЗН\ПРЕЗЕНТАЦИЯ\2.png">
            <a:extLst>
              <a:ext uri="{FF2B5EF4-FFF2-40B4-BE49-F238E27FC236}">
                <a16:creationId xmlns:a16="http://schemas.microsoft.com/office/drawing/2014/main" id="{5B010FAF-96F9-4E7C-AD9F-FB8ADF792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258" y="0"/>
            <a:ext cx="2576742" cy="3548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D:\МЕТОДИСТЫ\МЗН\ПРЕЗЕНТАЦИЯ\5.png">
            <a:extLst>
              <a:ext uri="{FF2B5EF4-FFF2-40B4-BE49-F238E27FC236}">
                <a16:creationId xmlns:a16="http://schemas.microsoft.com/office/drawing/2014/main" id="{52205375-1649-4D35-92AA-805B307E00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83518"/>
            <a:ext cx="1242885" cy="1074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D:\МЕТОДИСТЫ\МЗН\ПРЕЗЕНТАЦИЯ\3.png">
            <a:extLst>
              <a:ext uri="{FF2B5EF4-FFF2-40B4-BE49-F238E27FC236}">
                <a16:creationId xmlns:a16="http://schemas.microsoft.com/office/drawing/2014/main" id="{AD5133B0-FB95-4E12-A77D-A637C5FA1C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867894"/>
            <a:ext cx="1791515" cy="1289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D:\МЕТОДИСТЫ\МЗН\ПРЕЗЕНТАЦИЯ\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25436"/>
            <a:ext cx="387763" cy="335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704497"/>
              </p:ext>
            </p:extLst>
          </p:nvPr>
        </p:nvGraphicFramePr>
        <p:xfrm>
          <a:off x="971599" y="915564"/>
          <a:ext cx="7200800" cy="41044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916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Предметный</a:t>
                      </a:r>
                      <a:r>
                        <a:rPr lang="ru-RU" sz="1400" baseline="0" dirty="0">
                          <a:latin typeface="Arial" pitchFamily="34" charset="0"/>
                          <a:cs typeface="Arial" pitchFamily="34" charset="0"/>
                        </a:rPr>
                        <a:t> модуль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18" marB="45718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Класс</a:t>
                      </a:r>
                    </a:p>
                  </a:txBody>
                  <a:tcPr marL="91436" marR="91436" marT="45718" marB="45718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969">
                <a:tc>
                  <a:txBody>
                    <a:bodyPr/>
                    <a:lstStyle/>
                    <a:p>
                      <a:pPr marL="144000" algn="l"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kumimoji="0" lang="ru-RU" sz="18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Математический клуб «Архимед» (математика)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18" marB="45718" anchor="ctr"/>
                </a:tc>
                <a:tc>
                  <a:txBody>
                    <a:bodyPr/>
                    <a:lstStyle/>
                    <a:p>
                      <a:pPr marL="108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3, 4,  5, 6, 7, 8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77" marR="68577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14400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Филологический клуб «Слово» (русский язык)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108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3, 4,</a:t>
                      </a:r>
                      <a:r>
                        <a:rPr lang="ru-RU" sz="1400" b="1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5, 6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77" marR="68577" marT="0" marB="0" anchor="ctr"/>
                </a:tc>
                <a:extLst>
                  <a:ext uri="{0D108BD9-81ED-4DB2-BD59-A6C34878D82A}">
                    <a16:rowId xmlns:a16="http://schemas.microsoft.com/office/drawing/2014/main" val="22160312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14400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Клуб естественных наук (окружающий мир) 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108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3, 4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77" marR="68577" marT="0" marB="0" anchor="ctr"/>
                </a:tc>
                <a:extLst>
                  <a:ext uri="{0D108BD9-81ED-4DB2-BD59-A6C34878D82A}">
                    <a16:rowId xmlns:a16="http://schemas.microsoft.com/office/drawing/2014/main" val="211012999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14400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Клуб естественных наук (физика)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108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5, 6, 7, 8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77" marR="68577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14400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«Экономика в деталях» (основы экономики)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108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3, 4, 5, 6, 7, 8  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77" marR="68577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14400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Клуб английского языка «ГЛОБУС»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108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3, 4, 5, 6, 7, 8 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77" marR="68577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144000"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ru-RU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Клуб юных </a:t>
                      </a:r>
                      <a:r>
                        <a:rPr lang="ru-RU" sz="18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информатиков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108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3, 4, 5, 6, 7, 8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77" marR="68577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D613647-50B6-4BE0-89F7-6160A31D6A02}"/>
              </a:ext>
            </a:extLst>
          </p:cNvPr>
          <p:cNvSpPr txBox="1"/>
          <p:nvPr/>
        </p:nvSpPr>
        <p:spPr>
          <a:xfrm>
            <a:off x="1403648" y="391978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ru-RU" altLang="ru-RU" sz="2400" b="1" dirty="0">
                <a:solidFill>
                  <a:srgbClr val="0070C0"/>
                </a:solidFill>
                <a:latin typeface="Arial" panose="020B0604020202020204" pitchFamily="34" charset="0"/>
              </a:rPr>
              <a:t>Предметные модули МЗН</a:t>
            </a:r>
            <a:r>
              <a:rPr lang="ru-RU" alt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436486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D:\МЕТОДИСТЫ\МЗН\ПРЕЗЕНТАЦИЯ\2.png">
            <a:extLst>
              <a:ext uri="{FF2B5EF4-FFF2-40B4-BE49-F238E27FC236}">
                <a16:creationId xmlns:a16="http://schemas.microsoft.com/office/drawing/2014/main" id="{68E876C1-9D64-42A9-8BA0-B0695AAF12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258" y="0"/>
            <a:ext cx="2576742" cy="3548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738CCD-6A39-4E19-A286-7157DC6261B4}"/>
              </a:ext>
            </a:extLst>
          </p:cNvPr>
          <p:cNvSpPr txBox="1">
            <a:spLocks/>
          </p:cNvSpPr>
          <p:nvPr/>
        </p:nvSpPr>
        <p:spPr bwMode="auto">
          <a:xfrm>
            <a:off x="467544" y="-77018"/>
            <a:ext cx="4824412" cy="9350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проходит МЗН?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D1F57BE-1095-478E-A2A8-CDD95B7DECF0}"/>
              </a:ext>
            </a:extLst>
          </p:cNvPr>
          <p:cNvSpPr txBox="1">
            <a:spLocks/>
          </p:cNvSpPr>
          <p:nvPr/>
        </p:nvSpPr>
        <p:spPr>
          <a:xfrm>
            <a:off x="539552" y="699543"/>
            <a:ext cx="7272808" cy="28083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lvl="1" indent="-514350"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  <a:defRPr/>
            </a:pP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приходят на тур в указанное время и место проведения по графику (обязательно взять с собой – </a:t>
            </a:r>
            <a:r>
              <a:rPr lang="ru-RU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вторую обувь, тетрадь, ручку</a:t>
            </a: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514350" lvl="1" indent="-514350"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  <a:defRPr/>
            </a:pP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выполняют индивидуальные конкурсные задания на всех этапах Проекта:</a:t>
            </a:r>
          </a:p>
          <a:p>
            <a:pPr marL="0" lvl="1" indent="0">
              <a:spcBef>
                <a:spcPts val="0"/>
              </a:spcBef>
              <a:spcAft>
                <a:spcPts val="1000"/>
              </a:spcAft>
              <a:buNone/>
              <a:defRPr/>
            </a:pP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индивидуальная работа на очном мероприятии  </a:t>
            </a:r>
            <a:b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(при очном посещении);</a:t>
            </a:r>
          </a:p>
          <a:p>
            <a:pPr marL="893763" lvl="1" indent="-893763">
              <a:spcBef>
                <a:spcPts val="0"/>
              </a:spcBef>
              <a:spcAft>
                <a:spcPts val="1000"/>
              </a:spcAft>
              <a:buNone/>
              <a:defRPr/>
            </a:pP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индивидуальная домашняя работа (по желанию) после каждого тура (сайте МБОУ ДО ГЦИР в разделе «Дистанционное обучение» </a:t>
            </a:r>
            <a:r>
              <a:rPr lang="ru-RU" sz="18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http://cir.tgl.ru/elearning</a:t>
            </a:r>
            <a:r>
              <a:rPr lang="ru-RU" sz="18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8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1782" indent="-514350"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  <a:defRPr/>
            </a:pP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D:\МЕТОДИСТЫ\МЗН\ПРЕЗЕНТАЦИЯ\1.png">
            <a:extLst>
              <a:ext uri="{FF2B5EF4-FFF2-40B4-BE49-F238E27FC236}">
                <a16:creationId xmlns:a16="http://schemas.microsoft.com/office/drawing/2014/main" id="{75A75768-2231-4D2B-B324-61301713C9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696" y="222564"/>
            <a:ext cx="387763" cy="335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D:\МЕТОДИСТЫ\МЗН\ПРЕЗЕНТАЦИЯ\3.png">
            <a:extLst>
              <a:ext uri="{FF2B5EF4-FFF2-40B4-BE49-F238E27FC236}">
                <a16:creationId xmlns:a16="http://schemas.microsoft.com/office/drawing/2014/main" id="{F1882DCA-DD7A-467D-9BEC-88A5081C3B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867894"/>
            <a:ext cx="1791515" cy="1289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3116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D:\МЕТОДИСТЫ\МЗН\ПРЕЗЕНТАЦИЯ\2.png">
            <a:extLst>
              <a:ext uri="{FF2B5EF4-FFF2-40B4-BE49-F238E27FC236}">
                <a16:creationId xmlns:a16="http://schemas.microsoft.com/office/drawing/2014/main" id="{E26D26BB-3C69-4B03-A524-F384F04F0C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258" y="0"/>
            <a:ext cx="2576742" cy="3548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308064F5-6245-48F1-BC1B-29AAD2155CCA}"/>
              </a:ext>
            </a:extLst>
          </p:cNvPr>
          <p:cNvSpPr txBox="1">
            <a:spLocks/>
          </p:cNvSpPr>
          <p:nvPr/>
        </p:nvSpPr>
        <p:spPr bwMode="auto">
          <a:xfrm>
            <a:off x="1258888" y="260350"/>
            <a:ext cx="5689376" cy="439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ru-RU" altLang="ru-RU" sz="2800" b="1" dirty="0">
                <a:solidFill>
                  <a:srgbClr val="0070C0"/>
                </a:solidFill>
                <a:latin typeface="Arial" panose="020B0604020202020204" pitchFamily="34" charset="0"/>
              </a:rPr>
              <a:t>Подсчет результатов</a:t>
            </a:r>
          </a:p>
        </p:txBody>
      </p:sp>
      <p:pic>
        <p:nvPicPr>
          <p:cNvPr id="6" name="Picture 2" descr="D:\МЕТОДИСТЫ\МЗН\ПРЕЗЕНТАЦИЯ\1.png">
            <a:extLst>
              <a:ext uri="{FF2B5EF4-FFF2-40B4-BE49-F238E27FC236}">
                <a16:creationId xmlns:a16="http://schemas.microsoft.com/office/drawing/2014/main" id="{59E47E5C-D2A9-45C2-98EC-E60DFED71E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125" y="312009"/>
            <a:ext cx="387763" cy="335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Таблица 8">
            <a:extLst>
              <a:ext uri="{FF2B5EF4-FFF2-40B4-BE49-F238E27FC236}">
                <a16:creationId xmlns:a16="http://schemas.microsoft.com/office/drawing/2014/main" id="{E9CEF12F-7E4A-40A1-963D-0B70FB8682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177155"/>
              </p:ext>
            </p:extLst>
          </p:nvPr>
        </p:nvGraphicFramePr>
        <p:xfrm>
          <a:off x="179512" y="1059582"/>
          <a:ext cx="8424936" cy="3398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2917843669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1751465373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628656869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606910319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465194480"/>
                    </a:ext>
                  </a:extLst>
                </a:gridCol>
              </a:tblGrid>
              <a:tr h="4274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тур</a:t>
                      </a:r>
                    </a:p>
                  </a:txBody>
                  <a:tcPr marL="91441" marR="91441" marT="43943" marB="4394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тур</a:t>
                      </a:r>
                    </a:p>
                  </a:txBody>
                  <a:tcPr marL="91441" marR="91441" marT="43943" marB="4394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 тур</a:t>
                      </a:r>
                    </a:p>
                  </a:txBody>
                  <a:tcPr marL="91441" marR="91441" marT="43943" marB="4394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 тур</a:t>
                      </a:r>
                    </a:p>
                  </a:txBody>
                  <a:tcPr marL="91441" marR="91441" marT="43943" marB="4394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Итог</a:t>
                      </a:r>
                    </a:p>
                  </a:txBody>
                  <a:tcPr marL="91441" marR="91441" marT="43943" marB="43943"/>
                </a:tc>
                <a:extLst>
                  <a:ext uri="{0D108BD9-81ED-4DB2-BD59-A6C34878D82A}">
                    <a16:rowId xmlns:a16="http://schemas.microsoft.com/office/drawing/2014/main" val="3576875684"/>
                  </a:ext>
                </a:extLst>
              </a:tr>
              <a:tr h="10126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Индивидуальная работа </a:t>
                      </a:r>
                      <a:b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(при очном посещении)</a:t>
                      </a:r>
                    </a:p>
                  </a:txBody>
                  <a:tcPr marL="91441" marR="91441" marT="43943" marB="4394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Индивидуальная работа </a:t>
                      </a:r>
                      <a:b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(при очном посещении)</a:t>
                      </a:r>
                    </a:p>
                  </a:txBody>
                  <a:tcPr marL="91441" marR="91441" marT="43943" marB="4394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Индивидуальная работа </a:t>
                      </a:r>
                      <a:b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(при очном посещении)</a:t>
                      </a:r>
                    </a:p>
                  </a:txBody>
                  <a:tcPr marL="91441" marR="91441" marT="43943" marB="43943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Индивидуальная работа </a:t>
                      </a:r>
                      <a:b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(при очном посещении)</a:t>
                      </a:r>
                    </a:p>
                  </a:txBody>
                  <a:tcPr marL="91441" marR="91441" marT="43943" marB="439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91441" marR="91441" marT="43943" marB="43943" anchor="ctr"/>
                </a:tc>
                <a:extLst>
                  <a:ext uri="{0D108BD9-81ED-4DB2-BD59-A6C34878D82A}">
                    <a16:rowId xmlns:a16="http://schemas.microsoft.com/office/drawing/2014/main" val="2829167580"/>
                  </a:ext>
                </a:extLst>
              </a:tr>
              <a:tr h="12241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Индивидуальная домашняя работа </a:t>
                      </a:r>
                      <a:br>
                        <a:rPr kumimoji="0" lang="ru-RU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ru-RU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(в дистанционном формате) по желанию</a:t>
                      </a:r>
                    </a:p>
                  </a:txBody>
                  <a:tcPr marL="91441" marR="91441" marT="43943" marB="4394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Индивидуальная домашняя работа </a:t>
                      </a:r>
                      <a:br>
                        <a:rPr kumimoji="0" lang="ru-RU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ru-RU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(в дистанционном формате) по желанию</a:t>
                      </a:r>
                    </a:p>
                  </a:txBody>
                  <a:tcPr marL="91441" marR="91441" marT="43943" marB="4394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Индивидуальная домашняя работа </a:t>
                      </a:r>
                      <a:br>
                        <a:rPr kumimoji="0" lang="ru-RU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ru-RU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(в дистанционном формате) по желанию</a:t>
                      </a:r>
                    </a:p>
                  </a:txBody>
                  <a:tcPr marL="91441" marR="91441" marT="43943" marB="43943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41" marR="91441" marT="43943" marB="439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91441" marR="91441" marT="43943" marB="43943" anchor="ctr"/>
                </a:tc>
                <a:extLst>
                  <a:ext uri="{0D108BD9-81ED-4DB2-BD59-A6C34878D82A}">
                    <a16:rowId xmlns:a16="http://schemas.microsoft.com/office/drawing/2014/main" val="1336799295"/>
                  </a:ext>
                </a:extLst>
              </a:tr>
              <a:tr h="73375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Максимум</a:t>
                      </a:r>
                      <a:r>
                        <a:rPr lang="ru-RU" sz="14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+ 25 =</a:t>
                      </a:r>
                      <a:r>
                        <a:rPr lang="ru-RU" sz="14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50 </a:t>
                      </a: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баллов</a:t>
                      </a:r>
                    </a:p>
                  </a:txBody>
                  <a:tcPr marL="91441" marR="91441" marT="43943" marB="43943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Максимум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+ 25 =</a:t>
                      </a:r>
                      <a:r>
                        <a:rPr lang="ru-RU" sz="14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50 </a:t>
                      </a: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баллов</a:t>
                      </a:r>
                    </a:p>
                  </a:txBody>
                  <a:tcPr marL="91441" marR="91441" marT="43943" marB="43943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Максимум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+ 25 =</a:t>
                      </a:r>
                      <a:r>
                        <a:rPr lang="ru-RU" sz="14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50 </a:t>
                      </a: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баллов</a:t>
                      </a:r>
                    </a:p>
                  </a:txBody>
                  <a:tcPr marL="91441" marR="91441" marT="43943" marB="43943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Максимум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</a:t>
                      </a: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баллов</a:t>
                      </a:r>
                    </a:p>
                  </a:txBody>
                  <a:tcPr marL="91441" marR="91441" marT="43943" marB="439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</a:t>
                      </a:r>
                    </a:p>
                  </a:txBody>
                  <a:tcPr marL="91441" marR="91441" marT="43943" marB="43943" anchor="ctr"/>
                </a:tc>
                <a:extLst>
                  <a:ext uri="{0D108BD9-81ED-4DB2-BD59-A6C34878D82A}">
                    <a16:rowId xmlns:a16="http://schemas.microsoft.com/office/drawing/2014/main" val="3347135183"/>
                  </a:ext>
                </a:extLst>
              </a:tr>
            </a:tbl>
          </a:graphicData>
        </a:graphic>
      </p:graphicFrame>
      <p:pic>
        <p:nvPicPr>
          <p:cNvPr id="10" name="Picture 2" descr="D:\МЕТОДИСТЫ\МЗН\ПРЕЗЕНТАЦИЯ\3.png">
            <a:extLst>
              <a:ext uri="{FF2B5EF4-FFF2-40B4-BE49-F238E27FC236}">
                <a16:creationId xmlns:a16="http://schemas.microsoft.com/office/drawing/2014/main" id="{9CEAB9EF-6011-4D23-8678-70DF1EC7D0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867894"/>
            <a:ext cx="1791515" cy="1289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4902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D:\МЕТОДИСТЫ\МЗН\ПРЕЗЕНТАЦИЯ\3.png">
            <a:extLst>
              <a:ext uri="{FF2B5EF4-FFF2-40B4-BE49-F238E27FC236}">
                <a16:creationId xmlns:a16="http://schemas.microsoft.com/office/drawing/2014/main" id="{9CEAB9EF-6011-4D23-8678-70DF1EC7D0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867894"/>
            <a:ext cx="1791515" cy="1289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:\МЕТОДИСТЫ\МЗН\ПРЕЗЕНТАЦИЯ\2.png">
            <a:extLst>
              <a:ext uri="{FF2B5EF4-FFF2-40B4-BE49-F238E27FC236}">
                <a16:creationId xmlns:a16="http://schemas.microsoft.com/office/drawing/2014/main" id="{E26D26BB-3C69-4B03-A524-F384F04F0C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258" y="0"/>
            <a:ext cx="2576742" cy="3548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308064F5-6245-48F1-BC1B-29AAD2155CCA}"/>
              </a:ext>
            </a:extLst>
          </p:cNvPr>
          <p:cNvSpPr txBox="1">
            <a:spLocks/>
          </p:cNvSpPr>
          <p:nvPr/>
        </p:nvSpPr>
        <p:spPr bwMode="auto">
          <a:xfrm>
            <a:off x="1258888" y="260350"/>
            <a:ext cx="5689376" cy="439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ru-RU" altLang="ru-RU" sz="2800" b="1" dirty="0">
                <a:solidFill>
                  <a:srgbClr val="0070C0"/>
                </a:solidFill>
                <a:latin typeface="Arial" panose="020B0604020202020204" pitchFamily="34" charset="0"/>
              </a:rPr>
              <a:t>Рейтинг (индивидуальный, командный, школьный)</a:t>
            </a:r>
          </a:p>
        </p:txBody>
      </p:sp>
      <p:pic>
        <p:nvPicPr>
          <p:cNvPr id="6" name="Picture 2" descr="D:\МЕТОДИСТЫ\МЗН\ПРЕЗЕНТАЦИЯ\1.png">
            <a:extLst>
              <a:ext uri="{FF2B5EF4-FFF2-40B4-BE49-F238E27FC236}">
                <a16:creationId xmlns:a16="http://schemas.microsoft.com/office/drawing/2014/main" id="{59E47E5C-D2A9-45C2-98EC-E60DFED71E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125" y="312009"/>
            <a:ext cx="387763" cy="335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Таблица 8">
            <a:extLst>
              <a:ext uri="{FF2B5EF4-FFF2-40B4-BE49-F238E27FC236}">
                <a16:creationId xmlns:a16="http://schemas.microsoft.com/office/drawing/2014/main" id="{E9CEF12F-7E4A-40A1-963D-0B70FB8682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538252"/>
              </p:ext>
            </p:extLst>
          </p:nvPr>
        </p:nvGraphicFramePr>
        <p:xfrm>
          <a:off x="323528" y="959892"/>
          <a:ext cx="7992888" cy="381026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880320">
                  <a:extLst>
                    <a:ext uri="{9D8B030D-6E8A-4147-A177-3AD203B41FA5}">
                      <a16:colId xmlns:a16="http://schemas.microsoft.com/office/drawing/2014/main" val="2917843669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751465373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628656869"/>
                    </a:ext>
                  </a:extLst>
                </a:gridCol>
              </a:tblGrid>
              <a:tr h="4274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Прохоров Алексей </a:t>
                      </a:r>
                    </a:p>
                  </a:txBody>
                  <a:tcPr marL="91443" marR="91443" marT="45715" marB="4571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155 баллов</a:t>
                      </a:r>
                    </a:p>
                  </a:txBody>
                  <a:tcPr marL="91443" marR="91443" marT="45700" marB="45700" anchor="ctr" horzOverflow="overflow"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 место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460 баллов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latin typeface="Arial" pitchFamily="34" charset="0"/>
                          <a:cs typeface="Arial" pitchFamily="34" charset="0"/>
                        </a:rPr>
                        <a:t>школа № 32</a:t>
                      </a:r>
                      <a:endParaRPr lang="ru-RU" sz="16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1" marR="91441" marT="43943" marB="43943"/>
                </a:tc>
                <a:extLst>
                  <a:ext uri="{0D108BD9-81ED-4DB2-BD59-A6C34878D82A}">
                    <a16:rowId xmlns:a16="http://schemas.microsoft.com/office/drawing/2014/main" val="3576875684"/>
                  </a:ext>
                </a:extLst>
              </a:tr>
              <a:tr h="4274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Иванов Андрей</a:t>
                      </a:r>
                    </a:p>
                  </a:txBody>
                  <a:tcPr marL="91443" marR="91443" marT="45715" marB="4571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175 баллов</a:t>
                      </a:r>
                    </a:p>
                  </a:txBody>
                  <a:tcPr marL="91443" marR="91443" marT="45700" marB="45700" anchor="ctr" horzOverflow="overflow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1" marR="91441" marT="43943" marB="43943"/>
                </a:tc>
                <a:extLst>
                  <a:ext uri="{0D108BD9-81ED-4DB2-BD59-A6C34878D82A}">
                    <a16:rowId xmlns:a16="http://schemas.microsoft.com/office/drawing/2014/main" val="3146527638"/>
                  </a:ext>
                </a:extLst>
              </a:tr>
              <a:tr h="4274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Петров Илья</a:t>
                      </a:r>
                    </a:p>
                  </a:txBody>
                  <a:tcPr marL="91443" marR="91443" marT="45715" marB="4571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185 баллов</a:t>
                      </a:r>
                    </a:p>
                  </a:txBody>
                  <a:tcPr marL="91443" marR="91443" marT="45700" marB="45700" anchor="ctr" horzOverflow="overflow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1" marR="91441" marT="43943" marB="43943"/>
                </a:tc>
                <a:extLst>
                  <a:ext uri="{0D108BD9-81ED-4DB2-BD59-A6C34878D82A}">
                    <a16:rowId xmlns:a16="http://schemas.microsoft.com/office/drawing/2014/main" val="130228400"/>
                  </a:ext>
                </a:extLst>
              </a:tr>
              <a:tr h="4274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b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Мурзабаева</a:t>
                      </a:r>
                      <a:r>
                        <a:rPr lang="ru-RU" sz="18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Лилия</a:t>
                      </a:r>
                    </a:p>
                  </a:txBody>
                  <a:tcPr marL="91443" marR="91443" marT="45700" marB="457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140 баллов </a:t>
                      </a:r>
                    </a:p>
                  </a:txBody>
                  <a:tcPr marL="91443" marR="91443" marT="45715" marB="45715" anchor="ctr"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  <a:r>
                        <a:rPr kumimoji="0" lang="ru-RU" sz="24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2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место</a:t>
                      </a:r>
                      <a:r>
                        <a:rPr kumimoji="0" lang="ru-RU" sz="24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455 баллов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школа № 61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1" marR="91441" marT="43943" marB="43943"/>
                </a:tc>
                <a:extLst>
                  <a:ext uri="{0D108BD9-81ED-4DB2-BD59-A6C34878D82A}">
                    <a16:rowId xmlns:a16="http://schemas.microsoft.com/office/drawing/2014/main" val="4188233118"/>
                  </a:ext>
                </a:extLst>
              </a:tr>
              <a:tr h="4274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Данилина Анна </a:t>
                      </a:r>
                    </a:p>
                  </a:txBody>
                  <a:tcPr marL="91443" marR="91443" marT="45700" marB="457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165 баллов </a:t>
                      </a:r>
                    </a:p>
                  </a:txBody>
                  <a:tcPr marL="91443" marR="91443" marT="45700" marB="45700" anchor="ctr" horzOverflow="overflow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1" marR="91441" marT="43943" marB="43943"/>
                </a:tc>
                <a:extLst>
                  <a:ext uri="{0D108BD9-81ED-4DB2-BD59-A6C34878D82A}">
                    <a16:rowId xmlns:a16="http://schemas.microsoft.com/office/drawing/2014/main" val="3068532222"/>
                  </a:ext>
                </a:extLst>
              </a:tr>
              <a:tr h="338524">
                <a:tc>
                  <a:txBody>
                    <a:bodyPr/>
                    <a:lstStyle/>
                    <a:p>
                      <a:pPr algn="l"/>
                      <a:r>
                        <a:rPr lang="ru-RU" sz="18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Смирнов Андрей</a:t>
                      </a:r>
                    </a:p>
                  </a:txBody>
                  <a:tcPr marL="91443" marR="91443" marT="45715" marB="4571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150 баллов </a:t>
                      </a:r>
                    </a:p>
                  </a:txBody>
                  <a:tcPr marL="91443" marR="91443" marT="45700" marB="45700" anchor="ctr" horzOverflow="overflow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1" marR="91441" marT="43943" marB="43943"/>
                </a:tc>
                <a:extLst>
                  <a:ext uri="{0D108BD9-81ED-4DB2-BD59-A6C34878D82A}">
                    <a16:rowId xmlns:a16="http://schemas.microsoft.com/office/drawing/2014/main" val="430427541"/>
                  </a:ext>
                </a:extLst>
              </a:tr>
              <a:tr h="4768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b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Симендейкина</a:t>
                      </a:r>
                      <a:r>
                        <a:rPr lang="ru-RU" sz="18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Татьяна</a:t>
                      </a:r>
                    </a:p>
                  </a:txBody>
                  <a:tcPr marL="91443" marR="91443" marT="45700" marB="457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200 баллов</a:t>
                      </a:r>
                    </a:p>
                  </a:txBody>
                  <a:tcPr marL="91443" marR="91443" marT="45715" marB="45715" anchor="ctr"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 место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430 баллов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школа № 47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1" marR="91441" marT="43943" marB="43943" anchor="ctr"/>
                </a:tc>
                <a:extLst>
                  <a:ext uri="{0D108BD9-81ED-4DB2-BD59-A6C34878D82A}">
                    <a16:rowId xmlns:a16="http://schemas.microsoft.com/office/drawing/2014/main" val="282916758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b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Ильминскова</a:t>
                      </a:r>
                      <a:r>
                        <a:rPr lang="ru-RU" sz="18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Вика </a:t>
                      </a:r>
                    </a:p>
                  </a:txBody>
                  <a:tcPr marL="91443" marR="91443" marT="45700" marB="457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170 баллов</a:t>
                      </a:r>
                    </a:p>
                  </a:txBody>
                  <a:tcPr marL="91443" marR="91443" marT="45715" marB="45715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41" marR="91441" marT="43943" marB="43943"/>
                </a:tc>
                <a:extLst>
                  <a:ext uri="{0D108BD9-81ED-4DB2-BD59-A6C34878D82A}">
                    <a16:rowId xmlns:a16="http://schemas.microsoft.com/office/drawing/2014/main" val="1336799295"/>
                  </a:ext>
                </a:extLst>
              </a:tr>
              <a:tr h="426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Курякина</a:t>
                      </a:r>
                      <a:r>
                        <a:rPr lang="ru-RU" sz="18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Дарья </a:t>
                      </a:r>
                    </a:p>
                  </a:txBody>
                  <a:tcPr marL="91443" marR="91443" marT="45700" marB="457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160 баллов</a:t>
                      </a:r>
                    </a:p>
                  </a:txBody>
                  <a:tcPr marL="91443" marR="91443" marT="45715" marB="45715" anchor="ctr"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1" marR="91441" marT="43943" marB="43943" anchor="ctr"/>
                </a:tc>
                <a:extLst>
                  <a:ext uri="{0D108BD9-81ED-4DB2-BD59-A6C34878D82A}">
                    <a16:rowId xmlns:a16="http://schemas.microsoft.com/office/drawing/2014/main" val="3347135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3751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D:\МЕТОДИСТЫ\МЗН\ПРЕЗЕНТАЦИЯ\3.png">
            <a:extLst>
              <a:ext uri="{FF2B5EF4-FFF2-40B4-BE49-F238E27FC236}">
                <a16:creationId xmlns:a16="http://schemas.microsoft.com/office/drawing/2014/main" id="{BD01B9CE-7B93-46F4-8BDF-5237CF7E4B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867894"/>
            <a:ext cx="1791515" cy="1289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D:\МЕТОДИСТЫ\МЗН\ПРЕЗЕНТАЦИЯ\2.png">
            <a:extLst>
              <a:ext uri="{FF2B5EF4-FFF2-40B4-BE49-F238E27FC236}">
                <a16:creationId xmlns:a16="http://schemas.microsoft.com/office/drawing/2014/main" id="{012BD751-7ACF-4D68-A969-6E9D17842B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258" y="0"/>
            <a:ext cx="2576742" cy="3548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543585-5315-4F22-B626-2BDCBADAC385}"/>
              </a:ext>
            </a:extLst>
          </p:cNvPr>
          <p:cNvSpPr txBox="1">
            <a:spLocks/>
          </p:cNvSpPr>
          <p:nvPr/>
        </p:nvSpPr>
        <p:spPr>
          <a:xfrm>
            <a:off x="323528" y="255835"/>
            <a:ext cx="5393407" cy="448222"/>
          </a:xfrm>
          <a:prstGeom prst="rect">
            <a:avLst/>
          </a:prstGeom>
        </p:spPr>
        <p:txBody>
          <a:bodyPr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200" b="1" dirty="0">
                <a:solidFill>
                  <a:srgbClr val="0070C0"/>
                </a:solidFill>
              </a:rPr>
              <a:t>Когда проходит МЗН?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337A3CA-A92B-430A-B6A9-49E8E7F8F617}"/>
              </a:ext>
            </a:extLst>
          </p:cNvPr>
          <p:cNvSpPr txBox="1">
            <a:spLocks/>
          </p:cNvSpPr>
          <p:nvPr/>
        </p:nvSpPr>
        <p:spPr>
          <a:xfrm>
            <a:off x="971600" y="1406773"/>
            <a:ext cx="6879037" cy="159702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 тур -	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</a:rPr>
              <a:t>25 сентября 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2025 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</a:rPr>
              <a:t>– 15 октября 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2025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 тур -	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</a:rPr>
              <a:t>17 ноября 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2025 – 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</a:rPr>
              <a:t>14 декабря 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2025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 тур -	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</a:rPr>
              <a:t>12 января 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2026 – 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</a:rPr>
              <a:t>08 февраля 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2026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 тур -	24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</a:rPr>
              <a:t> февраля 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2026 – 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</a:rPr>
              <a:t>20 марта 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2026</a:t>
            </a:r>
            <a:endParaRPr lang="ru-RU" sz="3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r>
              <a:rPr lang="ru-RU" sz="1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Награждение победителей  - апрель 2026 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Wingdings 2"/>
              <a:buNone/>
              <a:defRPr/>
            </a:pPr>
            <a:endParaRPr lang="ru-RU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99E0E31A-2727-4F0D-9D6E-DA15665330A1}"/>
              </a:ext>
            </a:extLst>
          </p:cNvPr>
          <p:cNvSpPr txBox="1">
            <a:spLocks/>
          </p:cNvSpPr>
          <p:nvPr/>
        </p:nvSpPr>
        <p:spPr>
          <a:xfrm>
            <a:off x="872280" y="903535"/>
            <a:ext cx="6294438" cy="503238"/>
          </a:xfrm>
          <a:prstGeom prst="rect">
            <a:avLst/>
          </a:prstGeom>
        </p:spPr>
        <p:txBody>
          <a:bodyPr tIns="0">
            <a:normAutofit fontScale="85000" lnSpcReduction="10000"/>
          </a:bodyPr>
          <a:lstStyle>
            <a:lvl1pPr marL="27432" indent="0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600" kern="120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ea typeface="+mn-ea"/>
                <a:cs typeface="+mn-cs"/>
              </a:defRPr>
            </a:lvl1pPr>
            <a:lvl2pPr marL="457200" indent="0" algn="ctr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None/>
              <a:defRPr kumimoji="0" sz="2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4 очные встречи в 2025-2026 учебном году</a:t>
            </a:r>
          </a:p>
        </p:txBody>
      </p:sp>
      <p:pic>
        <p:nvPicPr>
          <p:cNvPr id="7" name="Picture 2" descr="D:\МЕТОДИСТЫ\МЗН\ПРЕЗЕНТАЦИЯ\1.png">
            <a:extLst>
              <a:ext uri="{FF2B5EF4-FFF2-40B4-BE49-F238E27FC236}">
                <a16:creationId xmlns:a16="http://schemas.microsoft.com/office/drawing/2014/main" id="{80E814EB-A92B-4EF0-B6D4-E62B3A6686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125" y="312009"/>
            <a:ext cx="387763" cy="335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58136F56-A57A-4C7C-AAE0-0630F794553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3085048"/>
            <a:ext cx="2924110" cy="1949817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7F7F1668-C9F1-42B9-A4AD-C7ADB394A21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345" y="3085049"/>
            <a:ext cx="2924111" cy="1949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8900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549</Words>
  <Application>Microsoft Office PowerPoint</Application>
  <PresentationFormat>Экран (16:9)</PresentationFormat>
  <Paragraphs>101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Comic Sans MS</vt:lpstr>
      <vt:lpstr>Courier New</vt:lpstr>
      <vt:lpstr>Times New Roman</vt:lpstr>
      <vt:lpstr>Wingdings 2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Абанины</cp:lastModifiedBy>
  <cp:revision>10</cp:revision>
  <dcterms:created xsi:type="dcterms:W3CDTF">2024-10-07T07:50:30Z</dcterms:created>
  <dcterms:modified xsi:type="dcterms:W3CDTF">2025-09-29T05:32:56Z</dcterms:modified>
</cp:coreProperties>
</file>